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</p:sldMasterIdLst>
  <p:notesMasterIdLst>
    <p:notesMasterId r:id="rId15"/>
  </p:notesMasterIdLst>
  <p:handoutMasterIdLst>
    <p:handoutMasterId r:id="rId16"/>
  </p:handoutMasterIdLst>
  <p:sldIdLst>
    <p:sldId id="260" r:id="rId2"/>
    <p:sldId id="3159" r:id="rId3"/>
    <p:sldId id="3204" r:id="rId4"/>
    <p:sldId id="3236" r:id="rId5"/>
    <p:sldId id="3237" r:id="rId6"/>
    <p:sldId id="3207" r:id="rId7"/>
    <p:sldId id="3225" r:id="rId8"/>
    <p:sldId id="3238" r:id="rId9"/>
    <p:sldId id="3239" r:id="rId10"/>
    <p:sldId id="3240" r:id="rId11"/>
    <p:sldId id="3224" r:id="rId12"/>
    <p:sldId id="3234" r:id="rId13"/>
    <p:sldId id="268" r:id="rId14"/>
  </p:sldIdLst>
  <p:sldSz cx="14630400" cy="8229600"/>
  <p:notesSz cx="6858000" cy="9144000"/>
  <p:defaultTextStyle>
    <a:defPPr>
      <a:defRPr lang="en-US"/>
    </a:defPPr>
    <a:lvl1pPr marL="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1pPr>
    <a:lvl2pPr marL="5486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2pPr>
    <a:lvl3pPr marL="10972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3pPr>
    <a:lvl4pPr marL="16459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4pPr>
    <a:lvl5pPr marL="219456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5pPr>
    <a:lvl6pPr marL="274320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4287363-C269-45FD-AFB0-F017B5A2E830}">
          <p14:sldIdLst>
            <p14:sldId id="260"/>
            <p14:sldId id="3159"/>
            <p14:sldId id="3204"/>
            <p14:sldId id="3236"/>
            <p14:sldId id="3237"/>
            <p14:sldId id="3207"/>
            <p14:sldId id="3225"/>
            <p14:sldId id="3238"/>
            <p14:sldId id="3239"/>
            <p14:sldId id="3240"/>
            <p14:sldId id="3224"/>
            <p14:sldId id="3234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449F"/>
    <a:srgbClr val="A43F9A"/>
    <a:srgbClr val="084BD1"/>
    <a:srgbClr val="51A62F"/>
    <a:srgbClr val="FFFFFF"/>
    <a:srgbClr val="000000"/>
    <a:srgbClr val="FF0000"/>
    <a:srgbClr val="FF6600"/>
    <a:srgbClr val="00B05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4FA6AD-65E2-493A-AC48-540F25343D08}" v="5" dt="2025-06-04T18:23:44.3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8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A69A9C-1087-184F-8370-423E175D9D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090E3D-F5E5-0D40-B323-A25B85CF9E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E50B8-2EF8-564F-AE86-D84E6C503530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3AA97-2F38-5340-B685-1E0EA3E358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B732F3-25A6-284F-A24C-5FD21AE6BE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78BA3-E235-9946-9A4D-07E907F6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0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C8D20-1945-7145-91A2-3D134BDA25E2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104DB-87CA-D64F-AB86-DB2520DDF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55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618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F7774-AF39-7FA4-9709-2563DA3C8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041B26-8410-721B-792F-578E67CEE0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F5D049-6929-6642-E9D6-A6239412E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7E6DDC-F92B-F1AC-C5DA-A1D116600F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288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sz="2800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750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07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59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sz="1200" b="0" i="0" strike="noStrike" kern="1200" cap="none" spc="0" normalizeH="0" baseline="0" noProof="0" dirty="0">
              <a:ln>
                <a:noFill/>
              </a:ln>
              <a:solidFill>
                <a:srgbClr val="1D1C1D"/>
              </a:solidFill>
              <a:effectLst/>
              <a:uLnTx/>
              <a:uFillTx/>
              <a:latin typeface="Slack-Lato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0104DB-87CA-D64F-AB86-DB2520DDF5D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6691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01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cs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19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045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88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59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66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3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Plain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7289D2-1224-C341-B224-04C5855E3D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58BD689-91DA-4A4E-9531-B06ECB8793E8}"/>
              </a:ext>
            </a:extLst>
          </p:cNvPr>
          <p:cNvSpPr/>
          <p:nvPr userDrawn="1"/>
        </p:nvSpPr>
        <p:spPr>
          <a:xfrm>
            <a:off x="-2396" y="7086600"/>
            <a:ext cx="14630400" cy="1143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385" y="431800"/>
            <a:ext cx="5937948" cy="2928103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061D5F4-8719-384B-945C-9A27060F99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3313" y="3700664"/>
            <a:ext cx="5227973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/>
              <a:t>Click to add presenter’s name</a:t>
            </a: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3E2D432E-6648-6643-9C6E-38B1EFF5EE3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4384" y="4065542"/>
            <a:ext cx="5227973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/>
              <a:t>Click to add presenter’s title</a:t>
            </a: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9D9DB338-5D5C-4ACA-9ECF-C3E34C441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3314" y="6111267"/>
            <a:ext cx="3290888" cy="43815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fld id="{ABD4F8E3-4ED9-44B4-99E6-8A3D2CF8D415}" type="datetime4">
              <a:rPr lang="en-US" smtClean="0"/>
              <a:pPr/>
              <a:t>June 4, 2025</a:t>
            </a:fld>
            <a:endParaRPr lang="en-US"/>
          </a:p>
        </p:txBody>
      </p:sp>
      <p:sp>
        <p:nvSpPr>
          <p:cNvPr id="26" name="Text Placeholder 19">
            <a:extLst>
              <a:ext uri="{FF2B5EF4-FFF2-40B4-BE49-F238E27FC236}">
                <a16:creationId xmlns:a16="http://schemas.microsoft.com/office/drawing/2014/main" id="{686FDA63-98BC-2849-A21D-7452F227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3313" y="4475364"/>
            <a:ext cx="5227973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/>
              <a:t>Click to add presenter’s name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3F77D5C4-BA18-5942-97BA-71988C1726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4384" y="4840242"/>
            <a:ext cx="5227973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/>
              <a:t>Click to add presenter’s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2EC470-1CCF-E219-18EE-A748B39EEC5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5499" y="7153710"/>
            <a:ext cx="14077905" cy="9621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56F5B1-E600-AF11-8071-3D41BD7D84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22932" b="18875"/>
          <a:stretch/>
        </p:blipFill>
        <p:spPr>
          <a:xfrm>
            <a:off x="9165734" y="7336714"/>
            <a:ext cx="1398451" cy="6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49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66026595-8D7E-D24C-9263-B65316A32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457200"/>
            <a:ext cx="7772400" cy="7315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D0CE8D1-2F12-5A44-A6B5-2CD466F52A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6858000"/>
            <a:ext cx="77724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9B87A2-8960-403D-AE0D-D549462722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8175" y="2295525"/>
            <a:ext cx="4835425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id="{29354FF4-9871-4E1B-A45A-ABAA2BE2B69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131034" y="4373033"/>
            <a:ext cx="4812565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7EFCEB6-2E27-4C42-A1E5-AC8A8BA83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A86FAFB9-0DC0-4AB0-9E8B-6EC7C8ABAA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6A153D7-EA56-E14B-9DA0-424742D810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105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82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0C408BC-A7DE-4A08-AD26-56414D2DD80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430642" y="457199"/>
            <a:ext cx="7772400" cy="73152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3C58F0F-5237-4527-BB8E-6EEF623543B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134946" y="4373033"/>
            <a:ext cx="4834469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33D0FD2D-15F4-4320-9C04-2023CAB47E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08FBEF60-4239-4E67-A385-B22B813AD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7614967-FAA9-4DA9-B7DE-539AA8923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2087" y="2295525"/>
            <a:ext cx="4857329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B51ED7C-8CE9-0744-B5D7-1A5240E6DC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1017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4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C1406DC-BAEC-4717-8F68-46C92F166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5834" y="145430"/>
            <a:ext cx="10067365" cy="1100666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28E3363-7137-4431-9927-3AE087A5B2B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108026" y="2057399"/>
            <a:ext cx="12801600" cy="5486401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76F451D-D169-4CA9-91EE-97F19A35C6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8A19F790-0343-4862-A140-1B409986B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27FD9ED-F4EC-EB4A-AA54-4983CDC53F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6955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9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4572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FD00854A-4EC7-2D48-A025-5B0B48548B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15600" y="4572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7A8C708-D197-CF47-8089-89928BE1E3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0" y="43434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C4D2EBC-B863-FD49-A9DF-1381563078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515600" y="43434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93B472-4A32-7C41-A565-485FDC3EB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29718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19F7807A-D120-BD49-9CBD-9174F26D79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00800" y="68580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08ED17FC-CAF8-9A40-9A88-897DEF9CFE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600" y="29718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4A16FA60-8BA9-8B4A-86AA-F8336C26C7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515600" y="68580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7DC2EC3E-C641-FD49-9F15-878B1AFFFD9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648737A-DE0E-48DB-87F0-65418715CF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9122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97DA340F-6103-4F2C-B3B8-8D8A524DC19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131982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Date Placeholder 1">
            <a:extLst>
              <a:ext uri="{FF2B5EF4-FFF2-40B4-BE49-F238E27FC236}">
                <a16:creationId xmlns:a16="http://schemas.microsoft.com/office/drawing/2014/main" id="{EE384947-F0AD-4E73-95AD-CAD4DEE446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/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8259C4D6-850D-4393-9434-3F69451FB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E3F512F-8964-4049-A465-108B30A3BD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2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09123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9123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06621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06621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0412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0412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9123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09123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06621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06621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0412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0412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Date Placeholder 1">
            <a:extLst>
              <a:ext uri="{FF2B5EF4-FFF2-40B4-BE49-F238E27FC236}">
                <a16:creationId xmlns:a16="http://schemas.microsoft.com/office/drawing/2014/main" id="{E4CF0CE7-333F-4604-B518-6F7EE2AA8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/>
          </a:p>
        </p:txBody>
      </p: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21303C4E-FB0C-4A46-BF34-C99D885AA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2" name="Content Placeholder 4">
            <a:extLst>
              <a:ext uri="{FF2B5EF4-FFF2-40B4-BE49-F238E27FC236}">
                <a16:creationId xmlns:a16="http://schemas.microsoft.com/office/drawing/2014/main" id="{C14080C3-5390-4F4E-9C88-2C080B5CE5D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1109123" y="2194560"/>
            <a:ext cx="12801600" cy="525886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8520C0B-63E4-8146-B06F-2D4679E9C0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5834" y="145430"/>
            <a:ext cx="10067365" cy="1100666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266B96E-7D80-AF4D-AC37-C7FC2FD8AB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2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08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08052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8052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06086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06086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0412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0412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8052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08052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06086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06086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0412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0412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Date Placeholder 1">
            <a:extLst>
              <a:ext uri="{FF2B5EF4-FFF2-40B4-BE49-F238E27FC236}">
                <a16:creationId xmlns:a16="http://schemas.microsoft.com/office/drawing/2014/main" id="{68F188F7-153E-49D5-8DFC-1902520470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578EF931-9BED-4D2C-8850-F588C3E360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9F80F1A3-CAFA-0B44-BCCA-72F4C1583D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5834" y="145430"/>
            <a:ext cx="10067365" cy="1100666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6DCDE31-DD30-6C42-9BF0-5BD4856E97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2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2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F28E1ED-1888-403E-AAF0-8053EF9DF5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27E8059-8EC0-42A2-8A9E-251427CDC0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426C85-EDFE-9B42-A0F8-C6772984A1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2" y="427567"/>
            <a:ext cx="2481718" cy="80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4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 /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1C357C8-C000-834F-9E7E-3C24C0C015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70000"/>
          </a:blip>
          <a:srcRect l="4675" b="15475"/>
          <a:stretch/>
        </p:blipFill>
        <p:spPr>
          <a:xfrm>
            <a:off x="683940" y="0"/>
            <a:ext cx="13946459" cy="695603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0E1707B-781E-9C44-9D59-6CDED5AB0AE3}"/>
              </a:ext>
            </a:extLst>
          </p:cNvPr>
          <p:cNvSpPr/>
          <p:nvPr userDrawn="1"/>
        </p:nvSpPr>
        <p:spPr>
          <a:xfrm>
            <a:off x="687378" y="0"/>
            <a:ext cx="11203260" cy="6956039"/>
          </a:xfrm>
          <a:prstGeom prst="rect">
            <a:avLst/>
          </a:prstGeom>
          <a:gradFill>
            <a:gsLst>
              <a:gs pos="3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D264A066-9C58-1E42-859E-D9F3298E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B3EAA1C-BD64-3543-9D36-9AF4A158E70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207363" y="7071131"/>
            <a:ext cx="12924364" cy="1065654"/>
            <a:chOff x="1124316" y="221125"/>
            <a:chExt cx="12575241" cy="10368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E2D9436-F1AA-D74D-836A-889A058723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24316" y="310836"/>
              <a:ext cx="885074" cy="863686"/>
            </a:xfrm>
            <a:prstGeom prst="rect">
              <a:avLst/>
            </a:prstGeom>
          </p:spPr>
        </p:pic>
        <p:pic>
          <p:nvPicPr>
            <p:cNvPr id="24" name="Picture 4" descr="Image result for Lawrence Berkeley National Laboratory logo">
              <a:extLst>
                <a:ext uri="{FF2B5EF4-FFF2-40B4-BE49-F238E27FC236}">
                  <a16:creationId xmlns:a16="http://schemas.microsoft.com/office/drawing/2014/main" id="{9068B0B0-DF98-7743-B0F9-B1A70B871AC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6" t="2467" r="3457" b="3038"/>
            <a:stretch/>
          </p:blipFill>
          <p:spPr bwMode="auto">
            <a:xfrm>
              <a:off x="2304261" y="221125"/>
              <a:ext cx="1211432" cy="1036865"/>
            </a:xfrm>
            <a:prstGeom prst="roundRect">
              <a:avLst>
                <a:gd name="adj" fmla="val 0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8" descr="Image result for Tufts University logo">
              <a:extLst>
                <a:ext uri="{FF2B5EF4-FFF2-40B4-BE49-F238E27FC236}">
                  <a16:creationId xmlns:a16="http://schemas.microsoft.com/office/drawing/2014/main" id="{21199D1E-E7E2-B44C-847F-9B09C8D75FF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5403" y="502517"/>
              <a:ext cx="1106694" cy="48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0" descr="Image result for University of California, Davis logo">
              <a:extLst>
                <a:ext uri="{FF2B5EF4-FFF2-40B4-BE49-F238E27FC236}">
                  <a16:creationId xmlns:a16="http://schemas.microsoft.com/office/drawing/2014/main" id="{1A7EC723-6C61-AA4C-BC74-6673221859D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632" y="533232"/>
              <a:ext cx="1645921" cy="418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14" descr="Image result for University of Houston logo">
              <a:extLst>
                <a:ext uri="{FF2B5EF4-FFF2-40B4-BE49-F238E27FC236}">
                  <a16:creationId xmlns:a16="http://schemas.microsoft.com/office/drawing/2014/main" id="{B60DCF85-76B4-8444-8600-6F2B7FC85FC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041" b="21748"/>
            <a:stretch/>
          </p:blipFill>
          <p:spPr bwMode="auto">
            <a:xfrm>
              <a:off x="9805360" y="533232"/>
              <a:ext cx="1827086" cy="418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8" descr="Image result for University of Maryland logo">
              <a:extLst>
                <a:ext uri="{FF2B5EF4-FFF2-40B4-BE49-F238E27FC236}">
                  <a16:creationId xmlns:a16="http://schemas.microsoft.com/office/drawing/2014/main" id="{4E68DBD0-3FA6-824A-89BB-6F549F4F29E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6" t="31661" b="31895"/>
            <a:stretch/>
          </p:blipFill>
          <p:spPr bwMode="auto">
            <a:xfrm>
              <a:off x="11795250" y="546616"/>
              <a:ext cx="1904307" cy="364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>
              <a:extLst>
                <a:ext uri="{FF2B5EF4-FFF2-40B4-BE49-F238E27FC236}">
                  <a16:creationId xmlns:a16="http://schemas.microsoft.com/office/drawing/2014/main" id="{F6588FE0-500E-544B-93F3-19812FF0750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822954" y="292925"/>
              <a:ext cx="1058116" cy="899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366D1A4-6DD7-B54C-AB7B-63074374BB93}"/>
              </a:ext>
            </a:extLst>
          </p:cNvPr>
          <p:cNvSpPr txBox="1"/>
          <p:nvPr userDrawn="1"/>
        </p:nvSpPr>
        <p:spPr>
          <a:xfrm>
            <a:off x="1109123" y="2057400"/>
            <a:ext cx="4572000" cy="446559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800" b="1">
                <a:solidFill>
                  <a:srgbClr val="31B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D817EED-205E-5642-97ED-76A8A8E48E8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109123" y="622298"/>
            <a:ext cx="2651760" cy="907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C0779A3-D65B-1A8F-EF2F-76DA507F1F01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417989" y="6956039"/>
            <a:ext cx="1603643" cy="125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6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EAA279-64AD-4C24-987C-D056E5350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9037" y="7627938"/>
            <a:ext cx="493712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1B5B23-72CC-564F-B0CF-BC8182A0835B}"/>
              </a:ext>
            </a:extLst>
          </p:cNvPr>
          <p:cNvSpPr/>
          <p:nvPr userDrawn="1"/>
        </p:nvSpPr>
        <p:spPr>
          <a:xfrm>
            <a:off x="0" y="0"/>
            <a:ext cx="685800" cy="8229600"/>
          </a:xfrm>
          <a:prstGeom prst="rect">
            <a:avLst/>
          </a:prstGeom>
          <a:solidFill>
            <a:srgbClr val="31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0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FD0D9-1CAC-4FBD-8120-CBD5A07EB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0956" y="298070"/>
            <a:ext cx="13362556" cy="1566355"/>
          </a:xfrm>
        </p:spPr>
        <p:txBody>
          <a:bodyPr/>
          <a:lstStyle/>
          <a:p>
            <a:r>
              <a:rPr lang="en-US" sz="4000"/>
              <a:t>Multisector modeling of critical minerals and materials using GCAM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886310-1A8B-41C6-8ABF-4E94922462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0955" y="2214876"/>
            <a:ext cx="9662455" cy="156635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0"/>
              <a:t>Yang Qiu, Brinda Yarlagadda, Gokul Iyer, Neal Graham, Matthew Binsted, Marshall Wise, Pralit Patel, Allen Fawcett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0"/>
              <a:t>Pacific Northwest National Laboratory,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0"/>
              <a:t>Joint Global Change Research Institute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22EFAB4-C0FF-4CF0-A45A-20185459FB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0955" y="3898427"/>
            <a:ext cx="7159886" cy="2028486"/>
          </a:xfrm>
        </p:spPr>
        <p:txBody>
          <a:bodyPr/>
          <a:lstStyle/>
          <a:p>
            <a:endParaRPr lang="en-US" sz="2000"/>
          </a:p>
          <a:p>
            <a:r>
              <a:rPr lang="en-US" sz="2000"/>
              <a:t>2025 GCAM Annual Meeting </a:t>
            </a:r>
          </a:p>
          <a:p>
            <a:r>
              <a:rPr lang="en-US" sz="2000"/>
              <a:t>June 3, 2025</a:t>
            </a:r>
          </a:p>
        </p:txBody>
      </p:sp>
    </p:spTree>
    <p:extLst>
      <p:ext uri="{BB962C8B-B14F-4D97-AF65-F5344CB8AC3E}">
        <p14:creationId xmlns:p14="http://schemas.microsoft.com/office/powerpoint/2010/main" val="115215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20957C-98F4-4581-E8FA-C7A9EEED3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50BDD8-EBEB-D037-538E-B12037653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760027-FBCF-35CC-6685-36BF72802D25}"/>
              </a:ext>
            </a:extLst>
          </p:cNvPr>
          <p:cNvSpPr txBox="1"/>
          <p:nvPr/>
        </p:nvSpPr>
        <p:spPr>
          <a:xfrm>
            <a:off x="1693337" y="1631592"/>
            <a:ext cx="121529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rgbClr val="000000"/>
                </a:solidFill>
              </a:rPr>
              <a:t>An exogenous constraint on annual copper availability has the following effects:</a:t>
            </a:r>
          </a:p>
          <a:p>
            <a:endParaRPr lang="en-US" sz="180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>
                <a:solidFill>
                  <a:srgbClr val="000000"/>
                </a:solidFill>
              </a:rPr>
              <a:t>Higher cost of battery electric vehicles (BEVs) </a:t>
            </a:r>
            <a:r>
              <a:rPr lang="en-US" sz="1800">
                <a:solidFill>
                  <a:srgbClr val="000000"/>
                </a:solidFill>
              </a:rPr>
              <a:t>– A Cu constraint makes BEVs more expensive as BEVs have higher Cu intensity than internal combustion engine vehicles, resulting in reduced BEV deployment. Concurrently, deployment of internal combustion engine vehicles increases.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>
                <a:solidFill>
                  <a:srgbClr val="000000"/>
                </a:solidFill>
              </a:rPr>
              <a:t>Higher electricity price </a:t>
            </a:r>
            <a:r>
              <a:rPr lang="en-US" sz="1800">
                <a:solidFill>
                  <a:srgbClr val="000000"/>
                </a:solidFill>
              </a:rPr>
              <a:t>– A Cu supply constraint results in </a:t>
            </a:r>
            <a:r>
              <a:rPr lang="en-US" sz="1800">
                <a:solidFill>
                  <a:srgbClr val="00B0F0"/>
                </a:solidFill>
              </a:rPr>
              <a:t>higher costs of electricity generation and T&amp;D</a:t>
            </a:r>
            <a:r>
              <a:rPr lang="en-US" sz="1800">
                <a:solidFill>
                  <a:srgbClr val="000000"/>
                </a:solidFill>
              </a:rPr>
              <a:t> since Cu is demanded in all electricity generation technologies as well as transmission and distribution infrastructures.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A4F464-184F-931B-5A5B-BB91B683FE2D}"/>
              </a:ext>
            </a:extLst>
          </p:cNvPr>
          <p:cNvGrpSpPr/>
          <p:nvPr/>
        </p:nvGrpSpPr>
        <p:grpSpPr>
          <a:xfrm>
            <a:off x="1299798" y="4114800"/>
            <a:ext cx="12853526" cy="3841071"/>
            <a:chOff x="1299798" y="4114800"/>
            <a:chExt cx="12853526" cy="384107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6418642-0E37-BD95-60E0-860751AA8A4D}"/>
                </a:ext>
              </a:extLst>
            </p:cNvPr>
            <p:cNvGrpSpPr/>
            <p:nvPr/>
          </p:nvGrpSpPr>
          <p:grpSpPr>
            <a:xfrm>
              <a:off x="1299798" y="4114800"/>
              <a:ext cx="6695794" cy="3841071"/>
              <a:chOff x="7946181" y="4072268"/>
              <a:chExt cx="6695794" cy="3841071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E6FC750-308E-0C69-E8E3-D16C066684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2615"/>
              <a:stretch/>
            </p:blipFill>
            <p:spPr>
              <a:xfrm>
                <a:off x="7946181" y="4072268"/>
                <a:ext cx="6695794" cy="3841071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C56C38E-81DB-B2EE-A1AD-91E784A422B6}"/>
                  </a:ext>
                </a:extLst>
              </p:cNvPr>
              <p:cNvSpPr txBox="1"/>
              <p:nvPr/>
            </p:nvSpPr>
            <p:spPr>
              <a:xfrm>
                <a:off x="11117392" y="5067077"/>
                <a:ext cx="1735884" cy="519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</a:rPr>
                  <a:t>Differences relative to </a:t>
                </a:r>
                <a:r>
                  <a:rPr lang="en-US" sz="1400" i="1">
                    <a:solidFill>
                      <a:srgbClr val="000000"/>
                    </a:solidFill>
                  </a:rPr>
                  <a:t>No constraint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0639D90-983E-4862-F7C9-1C4E255FE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5800"/>
            <a:stretch/>
          </p:blipFill>
          <p:spPr>
            <a:xfrm>
              <a:off x="7995592" y="4428103"/>
              <a:ext cx="6157732" cy="342532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4A62619-5C96-6942-DCF0-26A4C8D222CE}"/>
                </a:ext>
              </a:extLst>
            </p:cNvPr>
            <p:cNvSpPr txBox="1"/>
            <p:nvPr/>
          </p:nvSpPr>
          <p:spPr>
            <a:xfrm>
              <a:off x="8920402" y="4274834"/>
              <a:ext cx="36551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</a:rPr>
                <a:t>Electricity price (US as an example)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D30C8CB-892B-2453-DF30-F08C7ED1003C}"/>
                </a:ext>
              </a:extLst>
            </p:cNvPr>
            <p:cNvSpPr/>
            <p:nvPr/>
          </p:nvSpPr>
          <p:spPr>
            <a:xfrm>
              <a:off x="4349316" y="4594186"/>
              <a:ext cx="2071869" cy="24306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solidFill>
                    <a:schemeClr val="accent2"/>
                  </a:solidFill>
                </a:rPr>
                <a:t>Cu supply constraint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77339A0-B499-93BA-41A7-5F839B0554C7}"/>
                </a:ext>
              </a:extLst>
            </p:cNvPr>
            <p:cNvSpPr/>
            <p:nvPr/>
          </p:nvSpPr>
          <p:spPr>
            <a:xfrm>
              <a:off x="11678855" y="4686036"/>
              <a:ext cx="2433348" cy="24306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accent2"/>
                  </a:solidFill>
                </a:rPr>
                <a:t>Cu supply constraint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DFE6F6-A0CA-BE95-CE0B-26673B213C2B}"/>
                </a:ext>
              </a:extLst>
            </p:cNvPr>
            <p:cNvSpPr txBox="1"/>
            <p:nvPr/>
          </p:nvSpPr>
          <p:spPr>
            <a:xfrm>
              <a:off x="12034745" y="5055718"/>
              <a:ext cx="1735884" cy="519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</a:rPr>
                <a:t>Differences relative to </a:t>
              </a:r>
              <a:r>
                <a:rPr lang="en-US" sz="1400" i="1">
                  <a:solidFill>
                    <a:srgbClr val="000000"/>
                  </a:solidFill>
                </a:rPr>
                <a:t>No constraint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D6F05E5-D02C-438B-E94E-4A3FC690580D}"/>
                </a:ext>
              </a:extLst>
            </p:cNvPr>
            <p:cNvSpPr txBox="1"/>
            <p:nvPr/>
          </p:nvSpPr>
          <p:spPr>
            <a:xfrm>
              <a:off x="1396181" y="4208315"/>
              <a:ext cx="416939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solidFill>
                    <a:srgbClr val="000000"/>
                  </a:solidFill>
                </a:rPr>
                <a:t>Global electricity generation</a:t>
              </a:r>
            </a:p>
          </p:txBody>
        </p:sp>
      </p:grpSp>
      <p:sp>
        <p:nvSpPr>
          <p:cNvPr id="12" name="Title 2">
            <a:extLst>
              <a:ext uri="{FF2B5EF4-FFF2-40B4-BE49-F238E27FC236}">
                <a16:creationId xmlns:a16="http://schemas.microsoft.com/office/drawing/2014/main" id="{67E2B817-37D0-78A4-DCFE-DB8D38A31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27" y="82532"/>
            <a:ext cx="10117262" cy="1248936"/>
          </a:xfrm>
        </p:spPr>
        <p:txBody>
          <a:bodyPr>
            <a:normAutofit/>
          </a:bodyPr>
          <a:lstStyle/>
          <a:p>
            <a:r>
              <a:rPr lang="en-US" sz="2800"/>
              <a:t>Initial experiment to explore multisectoral implications under the material supply scarcity or constraint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B91806F-B4EB-DCB4-BA72-0489D47B10A9}"/>
              </a:ext>
            </a:extLst>
          </p:cNvPr>
          <p:cNvGrpSpPr/>
          <p:nvPr/>
        </p:nvGrpSpPr>
        <p:grpSpPr>
          <a:xfrm>
            <a:off x="11719976" y="5931204"/>
            <a:ext cx="2433348" cy="1209137"/>
            <a:chOff x="11719976" y="5931204"/>
            <a:chExt cx="2433348" cy="120913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ABD439C-E570-1525-FE23-E685A20F6BE0}"/>
                </a:ext>
              </a:extLst>
            </p:cNvPr>
            <p:cNvSpPr txBox="1"/>
            <p:nvPr/>
          </p:nvSpPr>
          <p:spPr>
            <a:xfrm>
              <a:off x="11719976" y="5931204"/>
              <a:ext cx="24333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</a:rPr>
                <a:t>Higher electricity price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0F789EE-F85A-3CDD-46FC-6D3F3FD8BE92}"/>
                </a:ext>
              </a:extLst>
            </p:cNvPr>
            <p:cNvSpPr/>
            <p:nvPr/>
          </p:nvSpPr>
          <p:spPr>
            <a:xfrm>
              <a:off x="11772495" y="6569383"/>
              <a:ext cx="2221801" cy="570958"/>
            </a:xfrm>
            <a:prstGeom prst="rect">
              <a:avLst/>
            </a:prstGeom>
            <a:solidFill>
              <a:schemeClr val="bg1">
                <a:lumMod val="85000"/>
                <a:alpha val="25000"/>
              </a:schemeClr>
            </a:solidFill>
            <a:ln w="19050">
              <a:solidFill>
                <a:srgbClr val="FF0000"/>
              </a:solidFill>
            </a:ln>
          </p:spPr>
          <p:txBody>
            <a:bodyPr wrap="square" lIns="91440" tIns="91440" rIns="91440" bIns="91440" rtlCol="0" anchor="ctr">
              <a:noAutofit/>
            </a:bodyPr>
            <a:lstStyle/>
            <a:p>
              <a:pPr algn="l">
                <a:lnSpc>
                  <a:spcPct val="150000"/>
                </a:lnSpc>
              </a:pPr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58D904B-C644-0CB6-D14F-5CBADEF8D726}"/>
                </a:ext>
              </a:extLst>
            </p:cNvPr>
            <p:cNvCxnSpPr>
              <a:cxnSpLocks/>
              <a:stCxn id="17" idx="0"/>
              <a:endCxn id="16" idx="2"/>
            </p:cNvCxnSpPr>
            <p:nvPr/>
          </p:nvCxnSpPr>
          <p:spPr>
            <a:xfrm flipV="1">
              <a:off x="12883396" y="6269758"/>
              <a:ext cx="53254" cy="2996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964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t, line chart&#10;&#10;AI-generated content may be incorrect.">
            <a:extLst>
              <a:ext uri="{FF2B5EF4-FFF2-40B4-BE49-F238E27FC236}">
                <a16:creationId xmlns:a16="http://schemas.microsoft.com/office/drawing/2014/main" id="{D9E285FD-3E7B-70C8-91F8-568C70A4DD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7368"/>
          <a:stretch/>
        </p:blipFill>
        <p:spPr>
          <a:xfrm>
            <a:off x="2720753" y="3537318"/>
            <a:ext cx="4071933" cy="437060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6D99F9-FBDC-7A63-5EAE-D2403E365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B9FF40-43A3-A91C-BD41-C1262FF0502A}"/>
              </a:ext>
            </a:extLst>
          </p:cNvPr>
          <p:cNvSpPr txBox="1"/>
          <p:nvPr/>
        </p:nvSpPr>
        <p:spPr>
          <a:xfrm>
            <a:off x="10854124" y="7891046"/>
            <a:ext cx="3258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latin typeface="Arial" panose="020B0604020202020204" pitchFamily="34" charset="0"/>
                <a:cs typeface="Arial" panose="020B0604020202020204" pitchFamily="34" charset="0"/>
              </a:rPr>
              <a:t>Example: Copper supply in USA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435FED-B26A-F479-DAF2-29B6DBA63B2F}"/>
              </a:ext>
            </a:extLst>
          </p:cNvPr>
          <p:cNvSpPr txBox="1">
            <a:spLocks/>
          </p:cNvSpPr>
          <p:nvPr/>
        </p:nvSpPr>
        <p:spPr>
          <a:xfrm>
            <a:off x="2971570" y="231196"/>
            <a:ext cx="11140633" cy="1248936"/>
          </a:xfrm>
          <a:prstGeom prst="rect">
            <a:avLst/>
          </a:prstGeom>
        </p:spPr>
        <p:txBody>
          <a:bodyPr lIns="0" tIns="45720" rIns="91440" bIns="45720" anchor="b">
            <a:normAutofit/>
          </a:bodyPr>
          <a:lstStyle>
            <a:lvl1pPr algn="l" defTabSz="10972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endParaRPr lang="en-US" sz="2800">
              <a:latin typeface="Arial"/>
              <a:cs typeface="Arial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CE9DD1D2-50B8-3C5C-07B3-9B6831E4C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27" y="82532"/>
            <a:ext cx="10117262" cy="1248936"/>
          </a:xfrm>
        </p:spPr>
        <p:txBody>
          <a:bodyPr>
            <a:normAutofit/>
          </a:bodyPr>
          <a:lstStyle/>
          <a:p>
            <a:r>
              <a:rPr lang="en-US" sz="2800"/>
              <a:t>Work in progress: regional resource supply curve implementation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5DFD1F-7682-E9A2-F68C-59EDEE0B5010}"/>
              </a:ext>
            </a:extLst>
          </p:cNvPr>
          <p:cNvSpPr txBox="1"/>
          <p:nvPr/>
        </p:nvSpPr>
        <p:spPr>
          <a:xfrm>
            <a:off x="1368484" y="1454016"/>
            <a:ext cx="12152915" cy="18819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>
                <a:solidFill>
                  <a:srgbClr val="000000"/>
                </a:solidFill>
                <a:latin typeface="Arial (Body)"/>
              </a:rPr>
              <a:t>We represent material supply with a layered supply curve approach: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0000"/>
                </a:solidFill>
                <a:latin typeface="Arial (Body)"/>
              </a:rPr>
              <a:t>Cumulative resource supply curve </a:t>
            </a:r>
            <a:r>
              <a:rPr lang="en-US" sz="2000">
                <a:solidFill>
                  <a:srgbClr val="000000"/>
                </a:solidFill>
                <a:latin typeface="Arial (Body)"/>
              </a:rPr>
              <a:t>– the relationship between extraction cost and cumulative quantity of resource being extracted.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0000"/>
                </a:solidFill>
                <a:latin typeface="Arial (Body)"/>
              </a:rPr>
              <a:t>Annual production constraint </a:t>
            </a:r>
            <a:r>
              <a:rPr lang="en-US" sz="2000">
                <a:solidFill>
                  <a:srgbClr val="000000"/>
                </a:solidFill>
                <a:latin typeface="Arial (Body)"/>
              </a:rPr>
              <a:t>– the rate at which material production capacity can grow over time.</a:t>
            </a:r>
          </a:p>
        </p:txBody>
      </p:sp>
      <p:pic>
        <p:nvPicPr>
          <p:cNvPr id="13" name="Picture 12" descr="Chart, line chart&#10;&#10;AI-generated content may be incorrect.">
            <a:extLst>
              <a:ext uri="{FF2B5EF4-FFF2-40B4-BE49-F238E27FC236}">
                <a16:creationId xmlns:a16="http://schemas.microsoft.com/office/drawing/2014/main" id="{1971622E-792F-EB96-CBA7-CE03738A14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474" r="11222"/>
          <a:stretch/>
        </p:blipFill>
        <p:spPr>
          <a:xfrm>
            <a:off x="6792686" y="3537318"/>
            <a:ext cx="4422710" cy="4370606"/>
          </a:xfrm>
          <a:prstGeom prst="rect">
            <a:avLst/>
          </a:prstGeom>
        </p:spPr>
      </p:pic>
      <p:pic>
        <p:nvPicPr>
          <p:cNvPr id="14" name="Picture 13" descr="Chart, line chart&#10;&#10;AI-generated content may be incorrect.">
            <a:extLst>
              <a:ext uri="{FF2B5EF4-FFF2-40B4-BE49-F238E27FC236}">
                <a16:creationId xmlns:a16="http://schemas.microsoft.com/office/drawing/2014/main" id="{9ED155BA-F35E-F183-FAEF-68D1BF4C655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8388"/>
          <a:stretch/>
        </p:blipFill>
        <p:spPr>
          <a:xfrm>
            <a:off x="11315063" y="3537318"/>
            <a:ext cx="1109147" cy="437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4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F11ADD-E5D5-CCF0-A83A-5DF536DAD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FB6CEF-8C04-F5B1-811B-97DF3356E7C1}"/>
              </a:ext>
            </a:extLst>
          </p:cNvPr>
          <p:cNvSpPr txBox="1"/>
          <p:nvPr/>
        </p:nvSpPr>
        <p:spPr>
          <a:xfrm>
            <a:off x="8511555" y="7891046"/>
            <a:ext cx="5935964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i="1">
                <a:cs typeface="Arial"/>
              </a:rPr>
              <a:t>Source: </a:t>
            </a:r>
            <a:r>
              <a:rPr lang="en-US" sz="1600" i="1" err="1">
                <a:cs typeface="Arial"/>
              </a:rPr>
              <a:t>gcamdata</a:t>
            </a:r>
            <a:r>
              <a:rPr lang="en-US" sz="1600" i="1">
                <a:cs typeface="Arial"/>
              </a:rPr>
              <a:t> processing of S&amp;P Global mine-level data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5652B-8C79-062B-A9AC-A63296857B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721" t="10457" r="-867" b="1066"/>
          <a:stretch>
            <a:fillRect/>
          </a:stretch>
        </p:blipFill>
        <p:spPr>
          <a:xfrm>
            <a:off x="2190604" y="3593929"/>
            <a:ext cx="10264206" cy="418826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74B512B-0A7E-5A46-2B5C-E923E166C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27" y="82532"/>
            <a:ext cx="10117262" cy="1248936"/>
          </a:xfrm>
        </p:spPr>
        <p:txBody>
          <a:bodyPr>
            <a:normAutofit/>
          </a:bodyPr>
          <a:lstStyle/>
          <a:p>
            <a:r>
              <a:rPr lang="en-US" sz="2800"/>
              <a:t>Work in progress: regional resource supply curve implementation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91544C-12D2-ADBF-E36C-E26F26690B75}"/>
              </a:ext>
            </a:extLst>
          </p:cNvPr>
          <p:cNvSpPr txBox="1"/>
          <p:nvPr/>
        </p:nvSpPr>
        <p:spPr>
          <a:xfrm>
            <a:off x="1566158" y="1778259"/>
            <a:ext cx="11969368" cy="110799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  <a:latin typeface="Arial (Body)"/>
              </a:rPr>
              <a:t>Supply curve data of GCAM regions</a:t>
            </a:r>
            <a:r>
              <a:rPr lang="en-US" sz="2200" b="0">
                <a:solidFill>
                  <a:srgbClr val="000000"/>
                </a:solidFill>
                <a:latin typeface="Arial (Body)"/>
              </a:rPr>
              <a:t>: We are using mine-level data of project lead times, resource availability, and extraction costs to represent long-term resource supply curves and annual production capacity constraints at GCAM 32-region level.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9482A4-55B4-86D9-FCF1-CE5192829E6F}"/>
              </a:ext>
            </a:extLst>
          </p:cNvPr>
          <p:cNvSpPr txBox="1"/>
          <p:nvPr/>
        </p:nvSpPr>
        <p:spPr>
          <a:xfrm>
            <a:off x="7222208" y="3177153"/>
            <a:ext cx="5160936" cy="423193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150">
                <a:solidFill>
                  <a:srgbClr val="AA449F"/>
                </a:solidFill>
                <a:cs typeface="Arial"/>
              </a:rPr>
              <a:t>Lithium annual production limit (Mt/yr)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54110A-5D11-8E7F-9576-8DAE5B3AD83C}"/>
              </a:ext>
            </a:extLst>
          </p:cNvPr>
          <p:cNvSpPr txBox="1"/>
          <p:nvPr/>
        </p:nvSpPr>
        <p:spPr>
          <a:xfrm>
            <a:off x="2247251" y="3208149"/>
            <a:ext cx="5160936" cy="4231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150">
                <a:solidFill>
                  <a:srgbClr val="51A62F"/>
                </a:solidFill>
                <a:cs typeface="Arial"/>
              </a:rPr>
              <a:t>Lithium resource supply (Mt)</a:t>
            </a:r>
          </a:p>
        </p:txBody>
      </p:sp>
    </p:spTree>
    <p:extLst>
      <p:ext uri="{BB962C8B-B14F-4D97-AF65-F5344CB8AC3E}">
        <p14:creationId xmlns:p14="http://schemas.microsoft.com/office/powerpoint/2010/main" val="232405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433BB6-ACB2-4953-9ADC-C0F78F3BD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/>
          <a:lstStyle/>
          <a:p>
            <a:fld id="{FE7A4BB3-E848-5A44-82DF-322201952CD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9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EDB7A5-6EE1-B835-77A3-9AD8D98F65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8500" y="2741650"/>
            <a:ext cx="9813399" cy="536325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C1B24B-085C-8A80-2989-DF56AC221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7A4BB3-E848-5A44-82DF-322201952C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B3B3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B3B3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9BA9F0-E337-F600-9793-4E6F1CB5F9CD}"/>
              </a:ext>
            </a:extLst>
          </p:cNvPr>
          <p:cNvSpPr txBox="1"/>
          <p:nvPr/>
        </p:nvSpPr>
        <p:spPr>
          <a:xfrm>
            <a:off x="978659" y="1725987"/>
            <a:ext cx="1301563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</a:rPr>
              <a:t>Our goal is to represent CMM demands, supplies and trade endogenously within GCAM (rather than with ex-post calculations) to </a:t>
            </a:r>
            <a:r>
              <a:rPr lang="en-US" sz="2000">
                <a:solidFill>
                  <a:srgbClr val="00B0F0"/>
                </a:solidFill>
              </a:rPr>
              <a:t>capture the multisectoral interactions </a:t>
            </a:r>
            <a:r>
              <a:rPr lang="en-US" sz="2000">
                <a:solidFill>
                  <a:srgbClr val="000000"/>
                </a:solidFill>
              </a:rPr>
              <a:t>between material markets and technology deployment in various sectors of the economy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D3CB1C-ACD0-BAEE-F092-4A0D94C17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27" y="82532"/>
            <a:ext cx="10117262" cy="1248936"/>
          </a:xfrm>
        </p:spPr>
        <p:txBody>
          <a:bodyPr>
            <a:normAutofit/>
          </a:bodyPr>
          <a:lstStyle/>
          <a:p>
            <a:r>
              <a:rPr lang="en-US" sz="2800"/>
              <a:t>Multisector CMM modeling in GCAM: our philosophy</a:t>
            </a:r>
          </a:p>
        </p:txBody>
      </p:sp>
    </p:spTree>
    <p:extLst>
      <p:ext uri="{BB962C8B-B14F-4D97-AF65-F5344CB8AC3E}">
        <p14:creationId xmlns:p14="http://schemas.microsoft.com/office/powerpoint/2010/main" val="279595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572C5-BA7B-9889-61AF-78E949030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73F7DB0B-B5C7-B07B-AF9E-97DB326EF733}"/>
              </a:ext>
            </a:extLst>
          </p:cNvPr>
          <p:cNvSpPr txBox="1">
            <a:spLocks/>
          </p:cNvSpPr>
          <p:nvPr/>
        </p:nvSpPr>
        <p:spPr>
          <a:xfrm>
            <a:off x="2988007" y="538266"/>
            <a:ext cx="10972800" cy="877481"/>
          </a:xfrm>
          <a:prstGeom prst="rect">
            <a:avLst/>
          </a:prstGeom>
        </p:spPr>
        <p:txBody>
          <a:bodyPr lIns="0" anchor="b"/>
          <a:lstStyle>
            <a:lvl1pPr algn="l" defTabSz="10972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endParaRPr lang="en-US" sz="32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1975C0-969D-599A-285D-081125F56CF5}"/>
              </a:ext>
            </a:extLst>
          </p:cNvPr>
          <p:cNvSpPr txBox="1"/>
          <p:nvPr/>
        </p:nvSpPr>
        <p:spPr>
          <a:xfrm>
            <a:off x="1276428" y="1913834"/>
            <a:ext cx="12947571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1">
                <a:solidFill>
                  <a:srgbClr val="000000"/>
                </a:solidFill>
              </a:rPr>
              <a:t>1. Sectoral and material coverage – </a:t>
            </a:r>
            <a:r>
              <a:rPr lang="en-US" sz="2000">
                <a:solidFill>
                  <a:srgbClr val="000000"/>
                </a:solidFill>
              </a:rPr>
              <a:t>represent a list of 13 CMMs across multiple sectors (with flexibility to expand to other CMMs and sectors if needed).</a:t>
            </a:r>
          </a:p>
          <a:p>
            <a:endParaRPr lang="en-US" sz="2000">
              <a:solidFill>
                <a:srgbClr val="000000"/>
              </a:solidFill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5B52B619-80E4-582D-8905-F51EAE03F1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47" t="12890" r="43356" b="30976"/>
          <a:stretch/>
        </p:blipFill>
        <p:spPr>
          <a:xfrm>
            <a:off x="3181532" y="2879790"/>
            <a:ext cx="8731416" cy="518860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739F339-DF15-A7BF-E6A9-EAEC776A7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27" y="82532"/>
            <a:ext cx="10117262" cy="1248936"/>
          </a:xfrm>
        </p:spPr>
        <p:txBody>
          <a:bodyPr>
            <a:normAutofit/>
          </a:bodyPr>
          <a:lstStyle/>
          <a:p>
            <a:r>
              <a:rPr lang="en-US" sz="2800"/>
              <a:t>Key structural changes to model CMM demand in GCAM</a:t>
            </a:r>
          </a:p>
        </p:txBody>
      </p:sp>
    </p:spTree>
    <p:extLst>
      <p:ext uri="{BB962C8B-B14F-4D97-AF65-F5344CB8AC3E}">
        <p14:creationId xmlns:p14="http://schemas.microsoft.com/office/powerpoint/2010/main" val="326711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888EF-7A4D-52CD-2B84-E660676D1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881ECE-DD71-D40B-14B3-8AB217020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145" y="3802722"/>
            <a:ext cx="5602136" cy="432354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A92778-DF13-50A1-3D98-F3E02AA26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8AA4C3-4F4B-E9D4-FC61-01CFD822BADB}"/>
              </a:ext>
            </a:extLst>
          </p:cNvPr>
          <p:cNvSpPr txBox="1"/>
          <p:nvPr/>
        </p:nvSpPr>
        <p:spPr>
          <a:xfrm>
            <a:off x="1276428" y="1913834"/>
            <a:ext cx="12947571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1">
                <a:solidFill>
                  <a:srgbClr val="000000"/>
                </a:solidFill>
              </a:rPr>
              <a:t>1. Sectoral and material coverage – </a:t>
            </a:r>
            <a:r>
              <a:rPr lang="en-US" sz="2000">
                <a:solidFill>
                  <a:srgbClr val="000000"/>
                </a:solidFill>
              </a:rPr>
              <a:t>represent a list of 13 CMMs across multiple sectors (with flexibility to expand to other CMMs and sectors if needed).</a:t>
            </a:r>
          </a:p>
          <a:p>
            <a:endParaRPr lang="en-US" sz="2000">
              <a:solidFill>
                <a:srgbClr val="000000"/>
              </a:solidFill>
            </a:endParaRPr>
          </a:p>
          <a:p>
            <a:r>
              <a:rPr lang="en-US" sz="2000" b="1">
                <a:solidFill>
                  <a:srgbClr val="000000"/>
                </a:solidFill>
              </a:rPr>
              <a:t>2. Technology cost structure modification – </a:t>
            </a:r>
            <a:r>
              <a:rPr lang="en-US" sz="2000">
                <a:solidFill>
                  <a:srgbClr val="000000"/>
                </a:solidFill>
              </a:rPr>
              <a:t>separate technology capital cost into </a:t>
            </a:r>
            <a:r>
              <a:rPr lang="en-US" sz="2000">
                <a:solidFill>
                  <a:srgbClr val="00B0F0"/>
                </a:solidFill>
              </a:rPr>
              <a:t>material cost </a:t>
            </a:r>
            <a:r>
              <a:rPr lang="en-US" sz="2000">
                <a:solidFill>
                  <a:srgbClr val="000000"/>
                </a:solidFill>
              </a:rPr>
              <a:t>and </a:t>
            </a:r>
            <a:r>
              <a:rPr lang="en-US" sz="2000">
                <a:solidFill>
                  <a:srgbClr val="00B0F0"/>
                </a:solidFill>
              </a:rPr>
              <a:t>non-material capital cost</a:t>
            </a:r>
            <a:r>
              <a:rPr lang="en-US" sz="200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B268B60-D682-DCC8-0B0D-8075C2895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27" y="82532"/>
            <a:ext cx="10117262" cy="1248936"/>
          </a:xfrm>
        </p:spPr>
        <p:txBody>
          <a:bodyPr>
            <a:normAutofit/>
          </a:bodyPr>
          <a:lstStyle/>
          <a:p>
            <a:r>
              <a:rPr lang="en-US" sz="2800"/>
              <a:t>Key structural changes to model CMM demand in GCAM</a:t>
            </a:r>
          </a:p>
        </p:txBody>
      </p:sp>
    </p:spTree>
    <p:extLst>
      <p:ext uri="{BB962C8B-B14F-4D97-AF65-F5344CB8AC3E}">
        <p14:creationId xmlns:p14="http://schemas.microsoft.com/office/powerpoint/2010/main" val="305680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6FC11-2B2C-6FF4-53A7-E9FE6CDD8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125459-69D3-84CE-92D9-1DB0C5F3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D011FD-98DF-7B25-ADA4-F77A58918CC4}"/>
              </a:ext>
            </a:extLst>
          </p:cNvPr>
          <p:cNvSpPr txBox="1"/>
          <p:nvPr/>
        </p:nvSpPr>
        <p:spPr>
          <a:xfrm>
            <a:off x="1276428" y="1913834"/>
            <a:ext cx="12947571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1">
                <a:solidFill>
                  <a:srgbClr val="000000"/>
                </a:solidFill>
              </a:rPr>
              <a:t>1. Sectoral and material coverage – </a:t>
            </a:r>
            <a:r>
              <a:rPr lang="en-US" sz="2000">
                <a:solidFill>
                  <a:srgbClr val="000000"/>
                </a:solidFill>
              </a:rPr>
              <a:t>represent a list of 13 CMMs across multiple sectors (with flexibility to expand to other CMMs and sectors if needed).</a:t>
            </a:r>
          </a:p>
          <a:p>
            <a:endParaRPr lang="en-US" sz="2000">
              <a:solidFill>
                <a:srgbClr val="000000"/>
              </a:solidFill>
            </a:endParaRPr>
          </a:p>
          <a:p>
            <a:r>
              <a:rPr lang="en-US" sz="2000" b="1">
                <a:solidFill>
                  <a:srgbClr val="000000"/>
                </a:solidFill>
              </a:rPr>
              <a:t>2. Technology cost structure modification – </a:t>
            </a:r>
            <a:r>
              <a:rPr lang="en-US" sz="2000">
                <a:solidFill>
                  <a:srgbClr val="000000"/>
                </a:solidFill>
              </a:rPr>
              <a:t>separate technology capital cost into </a:t>
            </a:r>
            <a:r>
              <a:rPr lang="en-US" sz="2000">
                <a:solidFill>
                  <a:srgbClr val="00B0F0"/>
                </a:solidFill>
              </a:rPr>
              <a:t>material cost </a:t>
            </a:r>
            <a:r>
              <a:rPr lang="en-US" sz="2000">
                <a:solidFill>
                  <a:srgbClr val="000000"/>
                </a:solidFill>
              </a:rPr>
              <a:t>and </a:t>
            </a:r>
            <a:r>
              <a:rPr lang="en-US" sz="2000">
                <a:solidFill>
                  <a:srgbClr val="00B0F0"/>
                </a:solidFill>
              </a:rPr>
              <a:t>non-material capital cost</a:t>
            </a:r>
            <a:r>
              <a:rPr lang="en-US" sz="2000">
                <a:solidFill>
                  <a:srgbClr val="000000"/>
                </a:solidFill>
              </a:rPr>
              <a:t>. </a:t>
            </a:r>
          </a:p>
          <a:p>
            <a:endParaRPr lang="en-US" sz="2000">
              <a:solidFill>
                <a:srgbClr val="000000"/>
              </a:solidFill>
            </a:endParaRPr>
          </a:p>
          <a:p>
            <a:r>
              <a:rPr lang="en-US" sz="2000" b="1">
                <a:solidFill>
                  <a:srgbClr val="000000"/>
                </a:solidFill>
                <a:cs typeface="Arial"/>
              </a:rPr>
              <a:t>3. Adding s</a:t>
            </a:r>
            <a:r>
              <a:rPr lang="en-US" sz="2000" b="1">
                <a:solidFill>
                  <a:srgbClr val="000000"/>
                </a:solidFill>
              </a:rPr>
              <a:t>ubtype technologies – </a:t>
            </a:r>
            <a:r>
              <a:rPr lang="en-US" sz="2000">
                <a:solidFill>
                  <a:srgbClr val="00B0F0"/>
                </a:solidFill>
                <a:cs typeface="Arial"/>
              </a:rPr>
              <a:t>represent material demand more accurately </a:t>
            </a:r>
            <a:r>
              <a:rPr lang="en-US" sz="2000">
                <a:solidFill>
                  <a:srgbClr val="000000"/>
                </a:solidFill>
                <a:cs typeface="Arial"/>
              </a:rPr>
              <a:t>and allow </a:t>
            </a:r>
            <a:r>
              <a:rPr lang="en-US" sz="2000">
                <a:solidFill>
                  <a:srgbClr val="00B0F0"/>
                </a:solidFill>
                <a:cs typeface="Arial"/>
              </a:rPr>
              <a:t>technology and material substitution</a:t>
            </a:r>
            <a:r>
              <a:rPr lang="en-US" sz="2000">
                <a:solidFill>
                  <a:srgbClr val="FF0000"/>
                </a:solidFill>
                <a:cs typeface="Arial"/>
              </a:rPr>
              <a:t>.</a:t>
            </a:r>
            <a:r>
              <a:rPr lang="en-US" sz="2000">
                <a:solidFill>
                  <a:srgbClr val="000000"/>
                </a:solidFill>
                <a:cs typeface="Arial"/>
              </a:rPr>
              <a:t> </a:t>
            </a:r>
            <a:endParaRPr lang="en-US" sz="2000">
              <a:solidFill>
                <a:srgbClr val="0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D17C8B-FD79-8F35-1488-E694855B0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428" y="5096225"/>
            <a:ext cx="13022050" cy="2048329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43BB3BF-6D14-273A-DF00-FB0F526A9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27" y="82532"/>
            <a:ext cx="10117262" cy="1248936"/>
          </a:xfrm>
        </p:spPr>
        <p:txBody>
          <a:bodyPr>
            <a:normAutofit/>
          </a:bodyPr>
          <a:lstStyle/>
          <a:p>
            <a:r>
              <a:rPr lang="en-US" sz="2800"/>
              <a:t>Key structural changes to model CMM demand in GCAM</a:t>
            </a:r>
          </a:p>
        </p:txBody>
      </p:sp>
    </p:spTree>
    <p:extLst>
      <p:ext uri="{BB962C8B-B14F-4D97-AF65-F5344CB8AC3E}">
        <p14:creationId xmlns:p14="http://schemas.microsoft.com/office/powerpoint/2010/main" val="173709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19C159-7739-8E79-877D-DC5C24EC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3AEECEB7-28F6-7C17-6712-790C2EB1F2C4}"/>
              </a:ext>
            </a:extLst>
          </p:cNvPr>
          <p:cNvSpPr txBox="1">
            <a:spLocks/>
          </p:cNvSpPr>
          <p:nvPr/>
        </p:nvSpPr>
        <p:spPr>
          <a:xfrm>
            <a:off x="2988007" y="538266"/>
            <a:ext cx="10972800" cy="877481"/>
          </a:xfrm>
          <a:prstGeom prst="rect">
            <a:avLst/>
          </a:prstGeom>
        </p:spPr>
        <p:txBody>
          <a:bodyPr lIns="0" anchor="b"/>
          <a:lstStyle>
            <a:lvl1pPr algn="l" defTabSz="10972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endParaRPr lang="en-US" sz="32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375C00-8813-F20A-B800-84D93D5CE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27" y="82532"/>
            <a:ext cx="10117262" cy="1248936"/>
          </a:xfrm>
        </p:spPr>
        <p:txBody>
          <a:bodyPr>
            <a:normAutofit/>
          </a:bodyPr>
          <a:lstStyle/>
          <a:p>
            <a:r>
              <a:rPr lang="en-US" sz="2800"/>
              <a:t>GCAM results on multisector material demand (US result as an example)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C3CD36-7918-4CF2-719A-5A65C8FF09ED}"/>
              </a:ext>
            </a:extLst>
          </p:cNvPr>
          <p:cNvGrpSpPr/>
          <p:nvPr/>
        </p:nvGrpSpPr>
        <p:grpSpPr>
          <a:xfrm>
            <a:off x="1434582" y="1645613"/>
            <a:ext cx="12076200" cy="6252751"/>
            <a:chOff x="1434582" y="1645613"/>
            <a:chExt cx="12076200" cy="625275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522A429-7CCF-E6F2-2519-3CE7A755B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10492"/>
            <a:stretch/>
          </p:blipFill>
          <p:spPr>
            <a:xfrm>
              <a:off x="1434582" y="1645613"/>
              <a:ext cx="10527263" cy="625275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091B66B-5A48-0CF6-B594-D5D5A03A8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9746" t="22627" b="22309"/>
            <a:stretch/>
          </p:blipFill>
          <p:spPr>
            <a:xfrm>
              <a:off x="12055151" y="3424335"/>
              <a:ext cx="1455631" cy="41557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221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EADD16-01BF-7F05-15CF-ACF072559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EB5EA5-6CED-68D0-E7F8-91FAA3D51440}"/>
              </a:ext>
            </a:extLst>
          </p:cNvPr>
          <p:cNvSpPr txBox="1"/>
          <p:nvPr/>
        </p:nvSpPr>
        <p:spPr>
          <a:xfrm>
            <a:off x="1633001" y="1682955"/>
            <a:ext cx="12030619" cy="37856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b="1">
                <a:solidFill>
                  <a:srgbClr val="000000"/>
                </a:solidFill>
              </a:rPr>
              <a:t>Research questions: </a:t>
            </a:r>
            <a:r>
              <a:rPr lang="en-US" sz="2000">
                <a:solidFill>
                  <a:srgbClr val="000000"/>
                </a:solidFill>
              </a:rPr>
              <a:t>how does different energy sectors respond and interact under potential material supply constraints? </a:t>
            </a:r>
          </a:p>
          <a:p>
            <a:endParaRPr lang="en-US" sz="2000">
              <a:solidFill>
                <a:srgbClr val="000000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Material supply could be affected by various factors:</a:t>
            </a:r>
            <a:endParaRPr lang="en-US" sz="2000">
              <a:solidFill>
                <a:srgbClr val="000000"/>
              </a:solidFill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</a:rPr>
              <a:t>Resource availability;</a:t>
            </a:r>
            <a:endParaRPr lang="en-US" sz="2000">
              <a:solidFill>
                <a:srgbClr val="000000"/>
              </a:solidFill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</a:rPr>
              <a:t>Mining lead times; </a:t>
            </a:r>
            <a:endParaRPr lang="en-US" sz="2000">
              <a:solidFill>
                <a:srgbClr val="000000"/>
              </a:solidFill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</a:rPr>
              <a:t>Geopolitical issues;</a:t>
            </a:r>
            <a:endParaRPr lang="en-US" sz="2000">
              <a:solidFill>
                <a:srgbClr val="000000"/>
              </a:solidFill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</a:rPr>
              <a:t>Trade barriers</a:t>
            </a:r>
            <a:endParaRPr lang="en-US" sz="2000">
              <a:solidFill>
                <a:srgbClr val="000000"/>
              </a:solidFill>
              <a:cs typeface="Arial"/>
            </a:endParaRPr>
          </a:p>
          <a:p>
            <a:endParaRPr lang="en-US" sz="2000">
              <a:solidFill>
                <a:srgbClr val="000000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In our initial experiment, we developed  exogenous constraints on global annual copper supply using </a:t>
            </a:r>
            <a:r>
              <a:rPr lang="en-US" sz="2000">
                <a:solidFill>
                  <a:schemeClr val="accent6">
                    <a:lumMod val="40000"/>
                    <a:lumOff val="60000"/>
                  </a:schemeClr>
                </a:solidFill>
              </a:rPr>
              <a:t>detailed data on mining projects development stages and lead times.</a:t>
            </a:r>
            <a:endParaRPr lang="en-US" sz="2000">
              <a:solidFill>
                <a:schemeClr val="accent6">
                  <a:lumMod val="40000"/>
                  <a:lumOff val="60000"/>
                </a:schemeClr>
              </a:solidFill>
              <a:cs typeface="Arial"/>
            </a:endParaRPr>
          </a:p>
          <a:p>
            <a:endParaRPr lang="en-US" sz="2000">
              <a:solidFill>
                <a:srgbClr val="000000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CCB736E-238D-DF8C-475E-4143E88E8F7E}"/>
              </a:ext>
            </a:extLst>
          </p:cNvPr>
          <p:cNvGrpSpPr/>
          <p:nvPr/>
        </p:nvGrpSpPr>
        <p:grpSpPr>
          <a:xfrm>
            <a:off x="1555676" y="5242116"/>
            <a:ext cx="11921920" cy="2836883"/>
            <a:chOff x="1555676" y="5242116"/>
            <a:chExt cx="11921920" cy="283688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60E7EFB-450E-966D-AFB6-18EB8C362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5676" y="5591622"/>
              <a:ext cx="6516009" cy="186716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E93C582-DF03-20B7-A10E-DC736F87BA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05655" y="5242116"/>
              <a:ext cx="4871941" cy="2700603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4E2FE18-DD83-8FC4-E378-638B71ECB425}"/>
                </a:ext>
              </a:extLst>
            </p:cNvPr>
            <p:cNvSpPr txBox="1"/>
            <p:nvPr/>
          </p:nvSpPr>
          <p:spPr>
            <a:xfrm>
              <a:off x="11905211" y="7740445"/>
              <a:ext cx="13303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(S&amp;P global)</a:t>
              </a:r>
            </a:p>
          </p:txBody>
        </p:sp>
      </p:grpSp>
      <p:sp>
        <p:nvSpPr>
          <p:cNvPr id="6" name="Title 2">
            <a:extLst>
              <a:ext uri="{FF2B5EF4-FFF2-40B4-BE49-F238E27FC236}">
                <a16:creationId xmlns:a16="http://schemas.microsoft.com/office/drawing/2014/main" id="{5132396F-CD6E-4DA7-86A6-4A0BC866DAE4}"/>
              </a:ext>
            </a:extLst>
          </p:cNvPr>
          <p:cNvSpPr txBox="1">
            <a:spLocks/>
          </p:cNvSpPr>
          <p:nvPr/>
        </p:nvSpPr>
        <p:spPr>
          <a:xfrm>
            <a:off x="3822727" y="82532"/>
            <a:ext cx="10117262" cy="1248936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 defTabSz="10972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sz="2800"/>
              <a:t>Initial experiment to explore multisectoral implications under the material supply scarcity or constraint</a:t>
            </a:r>
          </a:p>
        </p:txBody>
      </p:sp>
    </p:spTree>
    <p:extLst>
      <p:ext uri="{BB962C8B-B14F-4D97-AF65-F5344CB8AC3E}">
        <p14:creationId xmlns:p14="http://schemas.microsoft.com/office/powerpoint/2010/main" val="68608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EC7FF-A973-BB25-1448-684338C18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043064" y="7772400"/>
            <a:ext cx="453223" cy="4572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9DD922-6D72-0BC1-935C-DDECEEAE3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27" y="82532"/>
            <a:ext cx="10117262" cy="1248936"/>
          </a:xfrm>
        </p:spPr>
        <p:txBody>
          <a:bodyPr>
            <a:normAutofit/>
          </a:bodyPr>
          <a:lstStyle/>
          <a:p>
            <a:r>
              <a:rPr lang="en-US" sz="2800"/>
              <a:t>Initial experiment to explore multisectoral implications under the material supply scarcity or constraint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44B17D-88EB-BA48-8845-4D64BB6724FA}"/>
              </a:ext>
            </a:extLst>
          </p:cNvPr>
          <p:cNvSpPr txBox="1"/>
          <p:nvPr/>
        </p:nvSpPr>
        <p:spPr>
          <a:xfrm>
            <a:off x="2003454" y="3504448"/>
            <a:ext cx="119365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err="1">
                <a:solidFill>
                  <a:srgbClr val="000000"/>
                </a:solidFill>
              </a:rPr>
              <a:t>No_constraint</a:t>
            </a:r>
            <a:r>
              <a:rPr lang="en-US" sz="1600" b="1">
                <a:solidFill>
                  <a:srgbClr val="000000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– future Cu supply is unlimited.</a:t>
            </a:r>
          </a:p>
          <a:p>
            <a:endParaRPr lang="en-US" sz="1600" b="1">
              <a:solidFill>
                <a:srgbClr val="000000"/>
              </a:solidFill>
            </a:endParaRPr>
          </a:p>
          <a:p>
            <a:r>
              <a:rPr lang="en-US" sz="1600" b="1">
                <a:solidFill>
                  <a:srgbClr val="000000"/>
                </a:solidFill>
              </a:rPr>
              <a:t>Cu supply constraint </a:t>
            </a:r>
            <a:r>
              <a:rPr lang="en-US" sz="1600">
                <a:solidFill>
                  <a:srgbClr val="000000"/>
                </a:solidFill>
              </a:rPr>
              <a:t>– future annual Cu availability constrained based on assumptions about lead time of each mining stage</a:t>
            </a:r>
            <a:endParaRPr lang="en-US" sz="1600" b="1">
              <a:solidFill>
                <a:srgbClr val="000000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A0408E4-D077-8A60-0D0E-F3187B958057}"/>
              </a:ext>
            </a:extLst>
          </p:cNvPr>
          <p:cNvGrpSpPr/>
          <p:nvPr/>
        </p:nvGrpSpPr>
        <p:grpSpPr>
          <a:xfrm>
            <a:off x="1647119" y="4261897"/>
            <a:ext cx="12190037" cy="3855971"/>
            <a:chOff x="2880888" y="4039333"/>
            <a:chExt cx="10551359" cy="333762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82E8908-F5EA-57B9-589E-7FDB74D68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48492"/>
            <a:stretch/>
          </p:blipFill>
          <p:spPr>
            <a:xfrm>
              <a:off x="2880888" y="4039333"/>
              <a:ext cx="4967497" cy="3337622"/>
            </a:xfrm>
            <a:prstGeom prst="rect">
              <a:avLst/>
            </a:prstGeom>
          </p:spPr>
        </p:pic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AC09F44-16FA-6E31-5040-6E656111328C}"/>
                </a:ext>
              </a:extLst>
            </p:cNvPr>
            <p:cNvGrpSpPr/>
            <p:nvPr/>
          </p:nvGrpSpPr>
          <p:grpSpPr>
            <a:xfrm>
              <a:off x="3763274" y="4267662"/>
              <a:ext cx="9668973" cy="3065783"/>
              <a:chOff x="3763274" y="4267662"/>
              <a:chExt cx="9668973" cy="3065783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23AB5C5E-F1B0-4925-1E25-EB63219C8093}"/>
                  </a:ext>
                </a:extLst>
              </p:cNvPr>
              <p:cNvGrpSpPr/>
              <p:nvPr/>
            </p:nvGrpSpPr>
            <p:grpSpPr>
              <a:xfrm>
                <a:off x="11236895" y="4419083"/>
                <a:ext cx="2195352" cy="2335374"/>
                <a:chOff x="11806711" y="2246248"/>
                <a:chExt cx="2195352" cy="2335374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CC9F6A4D-983D-A8CE-CBD6-18DC768B6D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l="86047" t="36582" b="33907"/>
                <a:stretch/>
              </p:blipFill>
              <p:spPr>
                <a:xfrm>
                  <a:off x="11806711" y="2850836"/>
                  <a:ext cx="1683858" cy="1730786"/>
                </a:xfrm>
                <a:prstGeom prst="rect">
                  <a:avLst/>
                </a:prstGeom>
              </p:spPr>
            </p:pic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56FBE10D-1E9A-62B8-8CF1-9BDF502A198C}"/>
                    </a:ext>
                  </a:extLst>
                </p:cNvPr>
                <p:cNvGrpSpPr/>
                <p:nvPr/>
              </p:nvGrpSpPr>
              <p:grpSpPr>
                <a:xfrm>
                  <a:off x="11863353" y="2246248"/>
                  <a:ext cx="2039925" cy="330839"/>
                  <a:chOff x="10734820" y="2390400"/>
                  <a:chExt cx="1699938" cy="275699"/>
                </a:xfrm>
              </p:grpSpPr>
              <p:cxnSp>
                <p:nvCxnSpPr>
                  <p:cNvPr id="13" name="Straight Connector 12">
                    <a:extLst>
                      <a:ext uri="{FF2B5EF4-FFF2-40B4-BE49-F238E27FC236}">
                        <a16:creationId xmlns:a16="http://schemas.microsoft.com/office/drawing/2014/main" id="{0CE0F3F7-9CF8-4D22-5892-E0317D8AFFA7}"/>
                      </a:ext>
                    </a:extLst>
                  </p:cNvPr>
                  <p:cNvCxnSpPr/>
                  <p:nvPr/>
                </p:nvCxnSpPr>
                <p:spPr>
                  <a:xfrm>
                    <a:off x="10828800" y="2390400"/>
                    <a:ext cx="381600" cy="0"/>
                  </a:xfrm>
                  <a:prstGeom prst="line">
                    <a:avLst/>
                  </a:prstGeom>
                  <a:ln w="28575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C05234ED-A104-C974-505F-837BE5312C72}"/>
                      </a:ext>
                    </a:extLst>
                  </p:cNvPr>
                  <p:cNvSpPr txBox="1"/>
                  <p:nvPr/>
                </p:nvSpPr>
                <p:spPr>
                  <a:xfrm>
                    <a:off x="10734820" y="2466297"/>
                    <a:ext cx="1699938" cy="1998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>
                        <a:solidFill>
                          <a:srgbClr val="000000"/>
                        </a:solidFill>
                      </a:rPr>
                      <a:t>Annual Cu availability constraint</a:t>
                    </a:r>
                  </a:p>
                </p:txBody>
              </p:sp>
            </p:grp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00B248D-9087-E81A-DEAF-A5C49D6F6293}"/>
                    </a:ext>
                  </a:extLst>
                </p:cNvPr>
                <p:cNvSpPr txBox="1"/>
                <p:nvPr/>
              </p:nvSpPr>
              <p:spPr>
                <a:xfrm>
                  <a:off x="12393930" y="3169573"/>
                  <a:ext cx="160813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</a:rPr>
                    <a:t>Electricity generation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5977EEB-7FE2-22EF-B645-F698E551FB6F}"/>
                    </a:ext>
                  </a:extLst>
                </p:cNvPr>
                <p:cNvSpPr txBox="1"/>
                <p:nvPr/>
              </p:nvSpPr>
              <p:spPr>
                <a:xfrm>
                  <a:off x="12393930" y="3476630"/>
                  <a:ext cx="11901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</a:rPr>
                    <a:t>Electricity T&amp;D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A054D0C5-29D5-0B54-7A17-E7E943529932}"/>
                    </a:ext>
                  </a:extLst>
                </p:cNvPr>
                <p:cNvSpPr txBox="1"/>
                <p:nvPr/>
              </p:nvSpPr>
              <p:spPr>
                <a:xfrm>
                  <a:off x="12393930" y="3759991"/>
                  <a:ext cx="113845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</a:rPr>
                    <a:t>H2 production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415787C-87BC-B1D6-9B5D-F0FDE9AC2073}"/>
                    </a:ext>
                  </a:extLst>
                </p:cNvPr>
                <p:cNvSpPr txBox="1"/>
                <p:nvPr/>
              </p:nvSpPr>
              <p:spPr>
                <a:xfrm>
                  <a:off x="12393930" y="4052529"/>
                  <a:ext cx="83619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</a:rPr>
                    <a:t>Transport</a:t>
                  </a:r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3E0D4C0-E7C4-5555-77F0-2962649F008C}"/>
                  </a:ext>
                </a:extLst>
              </p:cNvPr>
              <p:cNvSpPr txBox="1"/>
              <p:nvPr/>
            </p:nvSpPr>
            <p:spPr>
              <a:xfrm>
                <a:off x="3763274" y="4267662"/>
                <a:ext cx="2001520" cy="323165"/>
              </a:xfrm>
              <a:prstGeom prst="rect">
                <a:avLst/>
              </a:prstGeom>
              <a:solidFill>
                <a:srgbClr val="D9D9D9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>
                    <a:solidFill>
                      <a:srgbClr val="000000"/>
                    </a:solidFill>
                  </a:rPr>
                  <a:t>No constraint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23A63FA-53D0-8150-3AEA-4A71A310A831}"/>
                  </a:ext>
                </a:extLst>
              </p:cNvPr>
              <p:cNvSpPr txBox="1"/>
              <p:nvPr/>
            </p:nvSpPr>
            <p:spPr>
              <a:xfrm>
                <a:off x="5815989" y="4267662"/>
                <a:ext cx="2001520" cy="323165"/>
              </a:xfrm>
              <a:prstGeom prst="rect">
                <a:avLst/>
              </a:prstGeom>
              <a:solidFill>
                <a:srgbClr val="D9D9D9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>
                    <a:solidFill>
                      <a:srgbClr val="000000"/>
                    </a:solidFill>
                  </a:rPr>
                  <a:t>Cu supply constraint</a:t>
                </a:r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1ECB3F3-1D58-BF4E-1CC0-9DF79060BF1B}"/>
                  </a:ext>
                </a:extLst>
              </p:cNvPr>
              <p:cNvGrpSpPr/>
              <p:nvPr/>
            </p:nvGrpSpPr>
            <p:grpSpPr>
              <a:xfrm>
                <a:off x="7877939" y="4287982"/>
                <a:ext cx="2946692" cy="3045463"/>
                <a:chOff x="7824038" y="4257502"/>
                <a:chExt cx="2946692" cy="3045463"/>
              </a:xfrm>
            </p:grpSpPr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B6E191D8-B364-CED3-3837-6DB2D4C00CE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 l="58218" t="53000"/>
                <a:stretch/>
              </p:blipFill>
              <p:spPr>
                <a:xfrm>
                  <a:off x="8695235" y="4257502"/>
                  <a:ext cx="2075495" cy="3045463"/>
                </a:xfrm>
                <a:prstGeom prst="rect">
                  <a:avLst/>
                </a:prstGeom>
              </p:spPr>
            </p:pic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EECF41CC-7C22-1E8E-B7C7-A4CDD01C88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 t="53000" r="80929"/>
                <a:stretch/>
              </p:blipFill>
              <p:spPr>
                <a:xfrm>
                  <a:off x="7824038" y="4257502"/>
                  <a:ext cx="947374" cy="3045463"/>
                </a:xfrm>
                <a:prstGeom prst="rect">
                  <a:avLst/>
                </a:prstGeom>
              </p:spPr>
            </p:pic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0E7B08E-AC2B-F544-C07B-4C6E41E08CE5}"/>
                  </a:ext>
                </a:extLst>
              </p:cNvPr>
              <p:cNvSpPr txBox="1"/>
              <p:nvPr/>
            </p:nvSpPr>
            <p:spPr>
              <a:xfrm>
                <a:off x="8786123" y="4267662"/>
                <a:ext cx="2001520" cy="323165"/>
              </a:xfrm>
              <a:prstGeom prst="rect">
                <a:avLst/>
              </a:prstGeom>
              <a:solidFill>
                <a:srgbClr val="D9D9D9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>
                    <a:solidFill>
                      <a:srgbClr val="000000"/>
                    </a:solidFill>
                  </a:rPr>
                  <a:t>Difference</a:t>
                </a:r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330F8FF-9FDC-B396-6671-731AFDFCEDC5}"/>
              </a:ext>
            </a:extLst>
          </p:cNvPr>
          <p:cNvSpPr txBox="1"/>
          <p:nvPr/>
        </p:nvSpPr>
        <p:spPr>
          <a:xfrm>
            <a:off x="1485727" y="1943793"/>
            <a:ext cx="1235142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>
                <a:solidFill>
                  <a:srgbClr val="000000"/>
                </a:solidFill>
              </a:rPr>
              <a:t>Under the Cu supply constraint, Cu demand reduces across these sectors. </a:t>
            </a:r>
            <a:r>
              <a:rPr lang="en-US" sz="2200">
                <a:solidFill>
                  <a:schemeClr val="accent6">
                    <a:lumMod val="40000"/>
                    <a:lumOff val="60000"/>
                  </a:schemeClr>
                </a:solidFill>
              </a:rPr>
              <a:t>The extent of the reduction depends on the relative copper intensity </a:t>
            </a:r>
            <a:r>
              <a:rPr lang="en-US" sz="2200">
                <a:solidFill>
                  <a:srgbClr val="000000"/>
                </a:solidFill>
              </a:rPr>
              <a:t>of the technologies within each sector.</a:t>
            </a:r>
          </a:p>
        </p:txBody>
      </p:sp>
    </p:spTree>
    <p:extLst>
      <p:ext uri="{BB962C8B-B14F-4D97-AF65-F5344CB8AC3E}">
        <p14:creationId xmlns:p14="http://schemas.microsoft.com/office/powerpoint/2010/main" val="204583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EC7FF-A973-BB25-1448-684338C18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C043D6-92DE-DB84-DC18-C49A0D4F518A}"/>
              </a:ext>
            </a:extLst>
          </p:cNvPr>
          <p:cNvGrpSpPr/>
          <p:nvPr/>
        </p:nvGrpSpPr>
        <p:grpSpPr>
          <a:xfrm>
            <a:off x="1693337" y="4072268"/>
            <a:ext cx="7055400" cy="3926136"/>
            <a:chOff x="931630" y="4072268"/>
            <a:chExt cx="7055400" cy="392613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11B8AF4-A4A5-34D4-0F69-4BDD0BCB05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771"/>
            <a:stretch/>
          </p:blipFill>
          <p:spPr>
            <a:xfrm>
              <a:off x="931630" y="4072268"/>
              <a:ext cx="7055400" cy="392613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44F3734-47E6-EBC7-D0E8-AFEF56386606}"/>
                </a:ext>
              </a:extLst>
            </p:cNvPr>
            <p:cNvSpPr txBox="1"/>
            <p:nvPr/>
          </p:nvSpPr>
          <p:spPr>
            <a:xfrm>
              <a:off x="4357776" y="4928181"/>
              <a:ext cx="1735884" cy="519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</a:rPr>
                <a:t>Differences relative to </a:t>
              </a:r>
              <a:r>
                <a:rPr lang="en-US" sz="1400" i="1">
                  <a:solidFill>
                    <a:srgbClr val="000000"/>
                  </a:solidFill>
                </a:rPr>
                <a:t>No constraint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6BBFE26-26E8-0FD6-B268-7FA5F73523D6}"/>
              </a:ext>
            </a:extLst>
          </p:cNvPr>
          <p:cNvSpPr txBox="1"/>
          <p:nvPr/>
        </p:nvSpPr>
        <p:spPr>
          <a:xfrm>
            <a:off x="1693337" y="1631592"/>
            <a:ext cx="121529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rgbClr val="000000"/>
                </a:solidFill>
              </a:rPr>
              <a:t>An exogenous constraint on annual copper availability has the following effects:</a:t>
            </a:r>
          </a:p>
          <a:p>
            <a:endParaRPr lang="en-US" sz="180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>
                <a:solidFill>
                  <a:srgbClr val="000000"/>
                </a:solidFill>
              </a:rPr>
              <a:t>Higher cost of battery electric vehicles (BEVs) </a:t>
            </a:r>
            <a:r>
              <a:rPr lang="en-US" sz="1800">
                <a:solidFill>
                  <a:srgbClr val="000000"/>
                </a:solidFill>
              </a:rPr>
              <a:t>– A Cu constraint makes BEVs more expensive as BEVs have higher Cu intensity than internal combustion engine vehicles, resulting in reduced BEV deployment. Concurrently, deployment of internal combustion engine vehicles increases.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ED8963-EDFA-DA25-07C4-3C86D7BEA8D7}"/>
              </a:ext>
            </a:extLst>
          </p:cNvPr>
          <p:cNvSpPr/>
          <p:nvPr/>
        </p:nvSpPr>
        <p:spPr>
          <a:xfrm>
            <a:off x="4965539" y="4537276"/>
            <a:ext cx="2071869" cy="24306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accent2"/>
                </a:solidFill>
              </a:rPr>
              <a:t>Cu supply constraint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F00A5D-6AB8-E50E-33B5-6C6FF58AF46F}"/>
              </a:ext>
            </a:extLst>
          </p:cNvPr>
          <p:cNvSpPr txBox="1"/>
          <p:nvPr/>
        </p:nvSpPr>
        <p:spPr>
          <a:xfrm>
            <a:off x="2654709" y="4135495"/>
            <a:ext cx="386035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Global transport service output (cars)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40D9BE43-FB94-CE47-4614-7AB6B6F50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27" y="82532"/>
            <a:ext cx="10117262" cy="1248936"/>
          </a:xfrm>
        </p:spPr>
        <p:txBody>
          <a:bodyPr>
            <a:normAutofit/>
          </a:bodyPr>
          <a:lstStyle/>
          <a:p>
            <a:r>
              <a:rPr lang="en-US" sz="2800"/>
              <a:t>Initial experiment to explore multisectoral implications under the material supply scarcity or constraint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C2CD4E-A497-C11C-676F-6A97AF8D00D2}"/>
              </a:ext>
            </a:extLst>
          </p:cNvPr>
          <p:cNvSpPr txBox="1"/>
          <p:nvPr/>
        </p:nvSpPr>
        <p:spPr>
          <a:xfrm>
            <a:off x="5303486" y="6712037"/>
            <a:ext cx="1551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Less service output of BEV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0E6C06-125B-A6BA-230D-AFE3999759D0}"/>
              </a:ext>
            </a:extLst>
          </p:cNvPr>
          <p:cNvSpPr/>
          <p:nvPr/>
        </p:nvSpPr>
        <p:spPr>
          <a:xfrm>
            <a:off x="5119483" y="6400800"/>
            <a:ext cx="1917925" cy="215900"/>
          </a:xfrm>
          <a:prstGeom prst="rect">
            <a:avLst/>
          </a:prstGeom>
          <a:solidFill>
            <a:schemeClr val="bg1">
              <a:lumMod val="85000"/>
              <a:alpha val="25000"/>
            </a:schemeClr>
          </a:solidFill>
          <a:ln w="19050">
            <a:solidFill>
              <a:srgbClr val="FF0000"/>
            </a:solidFill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7B60AC3-8583-F55B-F3B8-270A73B2ED70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6078446" y="6616700"/>
            <a:ext cx="76199" cy="200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E6C48C8-A268-E80C-CD22-C4B66CD3A2F9}"/>
              </a:ext>
            </a:extLst>
          </p:cNvPr>
          <p:cNvSpPr/>
          <p:nvPr/>
        </p:nvSpPr>
        <p:spPr>
          <a:xfrm>
            <a:off x="7182091" y="4303899"/>
            <a:ext cx="1563524" cy="262435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91440" tIns="91440" rIns="91440" bIns="91440" rtlCol="0" anchor="ctr">
            <a:noAutofit/>
          </a:bodyPr>
          <a:lstStyle/>
          <a:p>
            <a:pPr algn="l">
              <a:lnSpc>
                <a:spcPct val="15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70ED69-A466-42D8-A900-DFD12E5A717C}"/>
              </a:ext>
            </a:extLst>
          </p:cNvPr>
          <p:cNvSpPr txBox="1"/>
          <p:nvPr/>
        </p:nvSpPr>
        <p:spPr>
          <a:xfrm>
            <a:off x="9216267" y="5202213"/>
            <a:ext cx="155188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BEV with different battery types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3F06E94-33B8-DBE4-1A8A-E793A1DCD793}"/>
              </a:ext>
            </a:extLst>
          </p:cNvPr>
          <p:cNvCxnSpPr>
            <a:cxnSpLocks/>
          </p:cNvCxnSpPr>
          <p:nvPr/>
        </p:nvCxnSpPr>
        <p:spPr>
          <a:xfrm>
            <a:off x="8768483" y="5542811"/>
            <a:ext cx="437705" cy="730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66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NNL_Option_4">
  <a:themeElements>
    <a:clrScheme name="PNNL">
      <a:dk1>
        <a:srgbClr val="616265"/>
      </a:dk1>
      <a:lt1>
        <a:srgbClr val="FFFFFF"/>
      </a:lt1>
      <a:dk2>
        <a:srgbClr val="D77600"/>
      </a:dk2>
      <a:lt2>
        <a:srgbClr val="B3B3B3"/>
      </a:lt2>
      <a:accent1>
        <a:srgbClr val="A63F1E"/>
      </a:accent1>
      <a:accent2>
        <a:srgbClr val="191C1F"/>
      </a:accent2>
      <a:accent3>
        <a:srgbClr val="F4AA00"/>
      </a:accent3>
      <a:accent4>
        <a:srgbClr val="007836"/>
      </a:accent4>
      <a:accent5>
        <a:srgbClr val="C10435"/>
      </a:accent5>
      <a:accent6>
        <a:srgbClr val="00338E"/>
      </a:accent6>
      <a:hlink>
        <a:srgbClr val="003698"/>
      </a:hlink>
      <a:folHlink>
        <a:srgbClr val="8A0752"/>
      </a:folHlink>
    </a:clrScheme>
    <a:fontScheme name="PNN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  <a:alpha val="25000"/>
          </a:schemeClr>
        </a:solidFill>
        <a:ln w="19050">
          <a:solidFill>
            <a:schemeClr val="bg2">
              <a:lumMod val="50000"/>
            </a:schemeClr>
          </a:solidFill>
        </a:ln>
      </a:spPr>
      <a:bodyPr wrap="square" lIns="91440" tIns="91440" rIns="91440" bIns="91440" rtlCol="0">
        <a:noAutofit/>
      </a:bodyPr>
      <a:lstStyle>
        <a:defPPr algn="l">
          <a:lnSpc>
            <a:spcPct val="150000"/>
          </a:lnSpc>
          <a:defRPr>
            <a:solidFill>
              <a:schemeClr val="tx1"/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PNNL_Plain.potx" id="{0782FAF7-70BE-4A7B-A9AB-04CE0CD8A8DE}" vid="{2CD97732-1318-4B64-80C1-95496D5ABA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PNNL_Option_4</Template>
  <TotalTime>0</TotalTime>
  <Words>844</Words>
  <Application>Microsoft Office PowerPoint</Application>
  <PresentationFormat>Custom</PresentationFormat>
  <Paragraphs>105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(Body)</vt:lpstr>
      <vt:lpstr>Calibri</vt:lpstr>
      <vt:lpstr>Slack-Lato</vt:lpstr>
      <vt:lpstr>Wingdings</vt:lpstr>
      <vt:lpstr>PNNL_Option_4</vt:lpstr>
      <vt:lpstr>Multisector modeling of critical minerals and materials using GCAM</vt:lpstr>
      <vt:lpstr>Multisector CMM modeling in GCAM: our philosophy</vt:lpstr>
      <vt:lpstr>Key structural changes to model CMM demand in GCAM</vt:lpstr>
      <vt:lpstr>Key structural changes to model CMM demand in GCAM</vt:lpstr>
      <vt:lpstr>Key structural changes to model CMM demand in GCAM</vt:lpstr>
      <vt:lpstr>GCAM results on multisector material demand (US result as an example)</vt:lpstr>
      <vt:lpstr>PowerPoint Presentation</vt:lpstr>
      <vt:lpstr>Initial experiment to explore multisectoral implications under the material supply scarcity or constraint</vt:lpstr>
      <vt:lpstr>Initial experiment to explore multisectoral implications under the material supply scarcity or constraint</vt:lpstr>
      <vt:lpstr>Initial experiment to explore multisectoral implications under the material supply scarcity or constraint</vt:lpstr>
      <vt:lpstr>Work in progress: regional resource supply curve implementation</vt:lpstr>
      <vt:lpstr>Work in progress: regional resource supply curve implementation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2025-06-04T18:23:44Z</dcterms:created>
  <dcterms:modified xsi:type="dcterms:W3CDTF">2025-06-04T18:24:05Z</dcterms:modified>
</cp:coreProperties>
</file>